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80" r:id="rId18"/>
    <p:sldId id="281" r:id="rId19"/>
    <p:sldId id="25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155" y="494414"/>
            <a:ext cx="11107296" cy="951614"/>
          </a:xfrm>
        </p:spPr>
        <p:txBody>
          <a:bodyPr>
            <a:noAutofit/>
          </a:bodyPr>
          <a:lstStyle/>
          <a:p>
            <a:pPr algn="ctr"/>
            <a:r>
              <a:rPr lang="ru-RU" sz="44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Единая модель профориентации «Билет в будущее»</a:t>
            </a:r>
            <a:endParaRPr lang="ru-RU" sz="4400" b="1" cap="none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935666" y="1446028"/>
            <a:ext cx="10249785" cy="53269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35395" y="1360967"/>
            <a:ext cx="2030819" cy="3615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2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 rotWithShape="1">
          <a:blip r:embed="rId2"/>
          <a:srcRect l="2368" t="-339" r="3188" b="4569"/>
          <a:stretch/>
        </p:blipFill>
        <p:spPr>
          <a:xfrm>
            <a:off x="287079" y="148855"/>
            <a:ext cx="11600121" cy="650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6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414670" y="170121"/>
            <a:ext cx="11398101" cy="64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393404" y="106326"/>
            <a:ext cx="11610753" cy="660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6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329609" y="148856"/>
            <a:ext cx="11578856" cy="649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30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297712" y="138223"/>
            <a:ext cx="11738344" cy="648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9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9" y="0"/>
            <a:ext cx="10363532" cy="1359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«Единая модель профориентации «Билет в будущее»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7079" y="1359896"/>
            <a:ext cx="11632019" cy="5189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66739" y="1502688"/>
            <a:ext cx="1091642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1.Школьный приказ «Об утверждении </a:t>
            </a:r>
            <a:r>
              <a:rPr lang="ru-RU" b="1" dirty="0">
                <a:solidFill>
                  <a:schemeClr val="bg1"/>
                </a:solidFill>
              </a:rPr>
              <a:t>п</a:t>
            </a:r>
            <a:r>
              <a:rPr lang="ru-RU" b="1" dirty="0" smtClean="0">
                <a:solidFill>
                  <a:schemeClr val="bg1"/>
                </a:solidFill>
              </a:rPr>
              <a:t>лана (дорожной карты) школы по </a:t>
            </a:r>
            <a:r>
              <a:rPr lang="ru-RU" b="1" dirty="0" err="1" smtClean="0">
                <a:solidFill>
                  <a:schemeClr val="bg1"/>
                </a:solidFill>
              </a:rPr>
              <a:t>профориентационной</a:t>
            </a:r>
            <a:r>
              <a:rPr lang="ru-RU" b="1" dirty="0" smtClean="0">
                <a:solidFill>
                  <a:schemeClr val="bg1"/>
                </a:solidFill>
              </a:rPr>
              <a:t> деятельности на 2025-2026 </a:t>
            </a:r>
            <a:r>
              <a:rPr lang="ru-RU" b="1" dirty="0" err="1" smtClean="0">
                <a:solidFill>
                  <a:schemeClr val="bg1"/>
                </a:solidFill>
              </a:rPr>
              <a:t>уч.год</a:t>
            </a:r>
            <a:r>
              <a:rPr lang="ru-RU" b="1" dirty="0" smtClean="0">
                <a:solidFill>
                  <a:schemeClr val="bg1"/>
                </a:solidFill>
              </a:rPr>
              <a:t> и прогнозный период до 2030 года» - </a:t>
            </a:r>
            <a:r>
              <a:rPr lang="ru-RU" b="1" u="sng" dirty="0" smtClean="0">
                <a:solidFill>
                  <a:schemeClr val="bg1"/>
                </a:solidFill>
              </a:rPr>
              <a:t>расписать всех ответственных, кто за что отвечает</a:t>
            </a:r>
            <a:r>
              <a:rPr lang="ru-RU" u="sng" dirty="0" smtClean="0">
                <a:solidFill>
                  <a:schemeClr val="bg1"/>
                </a:solidFill>
              </a:rPr>
              <a:t>(Основание </a:t>
            </a:r>
            <a:r>
              <a:rPr lang="ru-RU" dirty="0" smtClean="0">
                <a:solidFill>
                  <a:schemeClr val="bg1"/>
                </a:solidFill>
              </a:rPr>
              <a:t>– Приказ отдела образования №323 от 28.05.2025)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b="1" dirty="0" smtClean="0">
                <a:solidFill>
                  <a:schemeClr val="bg1"/>
                </a:solidFill>
              </a:rPr>
              <a:t>Приложение 1. Уровень школы по годам</a:t>
            </a:r>
            <a:r>
              <a:rPr lang="ru-RU" dirty="0" smtClean="0">
                <a:solidFill>
                  <a:schemeClr val="bg1"/>
                </a:solidFill>
              </a:rPr>
              <a:t>, начиная с 2024-2025 по 2029-2030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3. Приложение 2. Ответственные в школе за </a:t>
            </a:r>
            <a:r>
              <a:rPr lang="ru-RU" b="1" dirty="0" err="1" smtClean="0">
                <a:solidFill>
                  <a:schemeClr val="bg1"/>
                </a:solidFill>
              </a:rPr>
              <a:t>профориентационную</a:t>
            </a:r>
            <a:r>
              <a:rPr lang="ru-RU" b="1" dirty="0" smtClean="0">
                <a:solidFill>
                  <a:schemeClr val="bg1"/>
                </a:solidFill>
              </a:rPr>
              <a:t> работу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4. Приложение 3. Администратор и педагоги-навигаторы Единой модели профориентации на платформе «Билет в будущее»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5. Школьный план (дорожная карта) </a:t>
            </a:r>
            <a:r>
              <a:rPr lang="ru-RU" b="1" dirty="0" err="1" smtClean="0">
                <a:solidFill>
                  <a:schemeClr val="bg1"/>
                </a:solidFill>
              </a:rPr>
              <a:t>профориентационной</a:t>
            </a:r>
            <a:r>
              <a:rPr lang="ru-RU" b="1" dirty="0" smtClean="0">
                <a:solidFill>
                  <a:schemeClr val="bg1"/>
                </a:solidFill>
              </a:rPr>
              <a:t> деятельности в рамках реализации Единой модели профориентации «Билет в будущее» на 2025-2026 </a:t>
            </a:r>
            <a:r>
              <a:rPr lang="ru-RU" b="1" dirty="0" err="1" smtClean="0">
                <a:solidFill>
                  <a:schemeClr val="bg1"/>
                </a:solidFill>
              </a:rPr>
              <a:t>уч.год</a:t>
            </a:r>
            <a:r>
              <a:rPr lang="ru-RU" b="1" dirty="0" smtClean="0">
                <a:solidFill>
                  <a:schemeClr val="bg1"/>
                </a:solidFill>
              </a:rPr>
              <a:t> и прогнозный период до 2030 г.: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Организационно-методическое обеспечение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Школьные  мероприятия, участие в муниципальных мероприятиях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Сотрудничество с предприятиями, вузами, колледжами, организациями, указать </a:t>
            </a:r>
            <a:r>
              <a:rPr lang="ru-RU" dirty="0" err="1" smtClean="0">
                <a:solidFill>
                  <a:schemeClr val="bg1"/>
                </a:solidFill>
              </a:rPr>
              <a:t>каие</a:t>
            </a:r>
            <a:r>
              <a:rPr lang="ru-RU" dirty="0" smtClean="0">
                <a:solidFill>
                  <a:schemeClr val="bg1"/>
                </a:solidFill>
              </a:rPr>
              <a:t> профильные классы (с заключением договоров/соглашений)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Участие в мероприятиях регионального плана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</a:rPr>
              <a:t>Мониторинг реализации Единой модели профориентации (Форма отчета школы – Приложение 5)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4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9" y="0"/>
            <a:ext cx="10363532" cy="1359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Единая </a:t>
            </a:r>
            <a:r>
              <a:rPr lang="ru-RU" sz="44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модель профориентации «Билет в будущее»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7079" y="1359896"/>
            <a:ext cx="11632019" cy="51897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66739" y="1449525"/>
            <a:ext cx="1091642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chemeClr val="bg1"/>
                </a:solidFill>
              </a:rPr>
              <a:t>Задачи на платформе «Билет в будущее»:</a:t>
            </a:r>
          </a:p>
          <a:p>
            <a:endParaRPr lang="ru-RU" sz="2400" b="1" u="sng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ru-RU" sz="1600" dirty="0" smtClean="0">
                <a:solidFill>
                  <a:schemeClr val="bg1"/>
                </a:solidFill>
              </a:rPr>
              <a:t>Администраторам пройти курсы -16ч.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solidFill>
                  <a:schemeClr val="bg1"/>
                </a:solidFill>
              </a:rPr>
              <a:t>Педагогам-навигаторам – курсы, 36ч., подтвердить </a:t>
            </a:r>
            <a:r>
              <a:rPr lang="ru-RU" sz="1600" smtClean="0">
                <a:solidFill>
                  <a:schemeClr val="bg1"/>
                </a:solidFill>
              </a:rPr>
              <a:t>участие в курсах .                               </a:t>
            </a:r>
            <a:endParaRPr lang="ru-RU" sz="1600" dirty="0" smtClean="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ru-RU" sz="1600" dirty="0" smtClean="0">
                <a:solidFill>
                  <a:schemeClr val="bg1"/>
                </a:solidFill>
              </a:rPr>
              <a:t>Ответственным за профориентацию, классным руководителям пройти инструктаж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solidFill>
                  <a:schemeClr val="bg1"/>
                </a:solidFill>
              </a:rPr>
              <a:t>Загрузить всех детей с 6 по 11 классы. </a:t>
            </a:r>
            <a:r>
              <a:rPr lang="ru-RU" sz="1600" b="1" dirty="0" smtClean="0">
                <a:solidFill>
                  <a:schemeClr val="bg1"/>
                </a:solidFill>
              </a:rPr>
              <a:t>До 10 сентября 2025 г. </a:t>
            </a:r>
            <a:r>
              <a:rPr lang="ru-RU" sz="1600" dirty="0" smtClean="0">
                <a:solidFill>
                  <a:schemeClr val="bg1"/>
                </a:solidFill>
              </a:rPr>
              <a:t>– загрузка обучающихся 6 класса, оставшихся детей с 7 по 11 классы; пройти верификацию всем детям с 6 по 11 класс – 100%.</a:t>
            </a:r>
          </a:p>
          <a:p>
            <a:pPr marL="457200" indent="-457200">
              <a:buAutoNum type="arabicPeriod"/>
            </a:pPr>
            <a:r>
              <a:rPr lang="ru-RU" sz="1600" b="1" dirty="0" smtClean="0">
                <a:solidFill>
                  <a:schemeClr val="bg1"/>
                </a:solidFill>
              </a:rPr>
              <a:t>До 10 сентября 2025 г</a:t>
            </a:r>
            <a:r>
              <a:rPr lang="ru-RU" sz="1600" dirty="0" smtClean="0">
                <a:solidFill>
                  <a:schemeClr val="bg1"/>
                </a:solidFill>
              </a:rPr>
              <a:t>. сдать согласия обучающихся до 14 </a:t>
            </a:r>
            <a:r>
              <a:rPr lang="ru-RU" sz="1600" dirty="0" err="1" smtClean="0">
                <a:solidFill>
                  <a:schemeClr val="bg1"/>
                </a:solidFill>
              </a:rPr>
              <a:t>лет+список</a:t>
            </a:r>
            <a:r>
              <a:rPr lang="ru-RU" sz="1600" dirty="0" smtClean="0">
                <a:solidFill>
                  <a:schemeClr val="bg1"/>
                </a:solidFill>
              </a:rPr>
              <a:t> детей. Сдали: Никольская СОШ, </a:t>
            </a:r>
            <a:r>
              <a:rPr lang="ru-RU" sz="1600" dirty="0" err="1" smtClean="0">
                <a:solidFill>
                  <a:schemeClr val="bg1"/>
                </a:solidFill>
              </a:rPr>
              <a:t>Кимовская</a:t>
            </a:r>
            <a:r>
              <a:rPr lang="ru-RU" sz="1600" dirty="0" smtClean="0">
                <a:solidFill>
                  <a:schemeClr val="bg1"/>
                </a:solidFill>
              </a:rPr>
              <a:t> СОШ, Иске </a:t>
            </a:r>
            <a:r>
              <a:rPr lang="ru-RU" sz="1600" dirty="0" err="1" smtClean="0">
                <a:solidFill>
                  <a:schemeClr val="bg1"/>
                </a:solidFill>
              </a:rPr>
              <a:t>Рязяпская</a:t>
            </a:r>
            <a:r>
              <a:rPr lang="ru-RU" sz="1600" dirty="0" smtClean="0">
                <a:solidFill>
                  <a:schemeClr val="bg1"/>
                </a:solidFill>
              </a:rPr>
              <a:t> СОШ, </a:t>
            </a:r>
            <a:r>
              <a:rPr lang="ru-RU" sz="1600" dirty="0" err="1" smtClean="0">
                <a:solidFill>
                  <a:schemeClr val="bg1"/>
                </a:solidFill>
              </a:rPr>
              <a:t>Бураковская</a:t>
            </a:r>
            <a:r>
              <a:rPr lang="ru-RU" sz="1600" dirty="0" smtClean="0">
                <a:solidFill>
                  <a:schemeClr val="bg1"/>
                </a:solidFill>
              </a:rPr>
              <a:t> СОШ, Антоновская СОШ.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Не сдали: БСОШ №1, БСОШ №2, Полянская СОШ, </a:t>
            </a:r>
            <a:r>
              <a:rPr lang="ru-RU" sz="1600" dirty="0" err="1" smtClean="0">
                <a:solidFill>
                  <a:srgbClr val="C00000"/>
                </a:solidFill>
              </a:rPr>
              <a:t>Трехозерская</a:t>
            </a:r>
            <a:r>
              <a:rPr lang="ru-RU" sz="1600" dirty="0" smtClean="0">
                <a:solidFill>
                  <a:srgbClr val="C00000"/>
                </a:solidFill>
              </a:rPr>
              <a:t> СОШ, </a:t>
            </a:r>
            <a:r>
              <a:rPr lang="ru-RU" sz="1600" dirty="0" err="1" smtClean="0">
                <a:solidFill>
                  <a:srgbClr val="C00000"/>
                </a:solidFill>
              </a:rPr>
              <a:t>Кузнечихинская</a:t>
            </a:r>
            <a:r>
              <a:rPr lang="ru-RU" sz="1600" dirty="0" smtClean="0">
                <a:solidFill>
                  <a:srgbClr val="C00000"/>
                </a:solidFill>
              </a:rPr>
              <a:t> ОШ, Кадетская школа, Санаторная школа.</a:t>
            </a:r>
          </a:p>
          <a:p>
            <a:pPr marL="0" lvl="1"/>
            <a:r>
              <a:rPr lang="ru-RU" sz="1600" dirty="0" smtClean="0">
                <a:solidFill>
                  <a:schemeClr val="bg1"/>
                </a:solidFill>
              </a:rPr>
              <a:t>5. Запись обучающихся на платформе на курс «Россия – мои горизонты» – заранее, до четверга каждую неделю (педагог-навигатор на платформе)</a:t>
            </a:r>
          </a:p>
          <a:p>
            <a:pPr marL="0" lvl="1"/>
            <a:r>
              <a:rPr lang="ru-RU" sz="1600" dirty="0" smtClean="0">
                <a:solidFill>
                  <a:schemeClr val="bg1"/>
                </a:solidFill>
              </a:rPr>
              <a:t>6. Открытие материалов по курсу «Россия мои горизонты» на платформе каждым обучающимся в личном кабинете.</a:t>
            </a:r>
          </a:p>
          <a:p>
            <a:pPr marL="0" lvl="1"/>
            <a:r>
              <a:rPr lang="ru-RU" sz="1600" dirty="0" smtClean="0">
                <a:solidFill>
                  <a:schemeClr val="bg1"/>
                </a:solidFill>
              </a:rPr>
              <a:t>7. </a:t>
            </a:r>
            <a:r>
              <a:rPr lang="ru-RU" sz="1600" dirty="0">
                <a:solidFill>
                  <a:schemeClr val="bg1"/>
                </a:solidFill>
              </a:rPr>
              <a:t>Проведение диагностических мероприятий на </a:t>
            </a:r>
            <a:r>
              <a:rPr lang="ru-RU" sz="1600" dirty="0" smtClean="0">
                <a:solidFill>
                  <a:schemeClr val="bg1"/>
                </a:solidFill>
              </a:rPr>
              <a:t>платформе для обучающихся (каждый школьник проходит диагностические мероприятия).</a:t>
            </a:r>
          </a:p>
          <a:p>
            <a:pPr marL="0" lvl="1"/>
            <a:r>
              <a:rPr lang="ru-RU" sz="1600" dirty="0" smtClean="0">
                <a:solidFill>
                  <a:schemeClr val="bg1"/>
                </a:solidFill>
              </a:rPr>
              <a:t>8. Запись на  </a:t>
            </a:r>
            <a:r>
              <a:rPr lang="ru-RU" sz="1600" dirty="0">
                <a:solidFill>
                  <a:schemeClr val="bg1"/>
                </a:solidFill>
              </a:rPr>
              <a:t>м</a:t>
            </a:r>
            <a:r>
              <a:rPr lang="ru-RU" sz="1600" dirty="0" smtClean="0">
                <a:solidFill>
                  <a:schemeClr val="bg1"/>
                </a:solidFill>
              </a:rPr>
              <a:t>ероприятия </a:t>
            </a:r>
            <a:r>
              <a:rPr lang="ru-RU" sz="1600" dirty="0">
                <a:solidFill>
                  <a:schemeClr val="bg1"/>
                </a:solidFill>
              </a:rPr>
              <a:t>профессионального выбора: </a:t>
            </a:r>
            <a:r>
              <a:rPr lang="ru-RU" sz="1600" dirty="0" err="1">
                <a:solidFill>
                  <a:schemeClr val="bg1"/>
                </a:solidFill>
              </a:rPr>
              <a:t>профпробы</a:t>
            </a:r>
            <a:r>
              <a:rPr lang="ru-RU" sz="1600" dirty="0">
                <a:solidFill>
                  <a:schemeClr val="bg1"/>
                </a:solidFill>
              </a:rPr>
              <a:t>, экскурсии, мастер-классы, дни открытых </a:t>
            </a:r>
            <a:r>
              <a:rPr lang="ru-RU" sz="1600" dirty="0" smtClean="0">
                <a:solidFill>
                  <a:schemeClr val="bg1"/>
                </a:solidFill>
              </a:rPr>
              <a:t>дверей (педагог-навигатор на платформе) – список мероприятий на платформе.</a:t>
            </a:r>
          </a:p>
          <a:p>
            <a:pPr marL="0" lvl="1"/>
            <a:endParaRPr lang="ru-RU" sz="1600" b="1" dirty="0">
              <a:solidFill>
                <a:schemeClr val="bg1"/>
              </a:solidFill>
            </a:endParaRPr>
          </a:p>
          <a:p>
            <a:pPr marL="0" lvl="1"/>
            <a:endParaRPr lang="ru-RU" sz="1600" b="1" dirty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3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740" y="135356"/>
            <a:ext cx="8506046" cy="672264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381693" y="4756297"/>
            <a:ext cx="18606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066414" y="4756297"/>
            <a:ext cx="18606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188688" y="4316819"/>
            <a:ext cx="173842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58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881" y="0"/>
            <a:ext cx="7336464" cy="685800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413591" y="1446028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922876" y="981740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22876" y="1460205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15881" y="3810000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725479" y="3023191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34094" y="4330996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922876" y="4330996"/>
            <a:ext cx="172247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85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8223" y="127983"/>
            <a:ext cx="12089218" cy="150706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Методический проект «</a:t>
            </a:r>
            <a:r>
              <a:rPr lang="ru-RU" sz="2800" b="1" dirty="0" err="1" smtClean="0">
                <a:solidFill>
                  <a:srgbClr val="002060"/>
                </a:solidFill>
              </a:rPr>
              <a:t>Профвизит</a:t>
            </a:r>
            <a:r>
              <a:rPr lang="ru-RU" sz="2800" b="1" dirty="0" smtClean="0">
                <a:solidFill>
                  <a:srgbClr val="002060"/>
                </a:solidFill>
              </a:rPr>
              <a:t>»: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педагогическая онлайн-площадка ВК </a:t>
            </a: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 err="1">
                <a:solidFill>
                  <a:srgbClr val="002060"/>
                </a:solidFill>
              </a:rPr>
              <a:t>ПрофНавигатор</a:t>
            </a:r>
            <a:r>
              <a:rPr lang="ru-RU" sz="2800" b="1" dirty="0">
                <a:solidFill>
                  <a:srgbClr val="002060"/>
                </a:solidFill>
              </a:rPr>
              <a:t>»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8676167" y="1635050"/>
            <a:ext cx="3274828" cy="3264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/>
          <p:nvPr/>
        </p:nvPicPr>
        <p:blipFill>
          <a:blip r:embed="rId3"/>
          <a:stretch/>
        </p:blipFill>
        <p:spPr>
          <a:xfrm>
            <a:off x="106325" y="1635050"/>
            <a:ext cx="8399722" cy="49571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180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6739" y="0"/>
            <a:ext cx="10363532" cy="1359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cap="none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Единая </a:t>
            </a:r>
            <a:r>
              <a:rPr lang="ru-RU" sz="44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модель профориентации «Билет в будущее»</a:t>
            </a:r>
          </a:p>
        </p:txBody>
      </p:sp>
      <p:pic>
        <p:nvPicPr>
          <p:cNvPr id="24" name="Picture 2"/>
          <p:cNvPicPr/>
          <p:nvPr/>
        </p:nvPicPr>
        <p:blipFill>
          <a:blip r:embed="rId2"/>
          <a:stretch/>
        </p:blipFill>
        <p:spPr>
          <a:xfrm>
            <a:off x="566739" y="1359895"/>
            <a:ext cx="11033382" cy="531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659219" y="116958"/>
            <a:ext cx="10749516" cy="6624084"/>
          </a:xfrm>
          <a:prstGeom prst="rect">
            <a:avLst/>
          </a:prstGeom>
          <a:noFill/>
        </p:spPr>
      </p:pic>
      <p:sp>
        <p:nvSpPr>
          <p:cNvPr id="6" name="Стрелка вправо 5"/>
          <p:cNvSpPr/>
          <p:nvPr/>
        </p:nvSpPr>
        <p:spPr>
          <a:xfrm>
            <a:off x="1435394" y="2721934"/>
            <a:ext cx="1254642" cy="308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76176" y="3349256"/>
            <a:ext cx="776177" cy="3083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92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797442" y="127591"/>
            <a:ext cx="10483702" cy="654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1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 rotWithShape="1">
          <a:blip r:embed="rId2"/>
          <a:srcRect l="2214" t="4105" r="3520" b="4927"/>
          <a:stretch/>
        </p:blipFill>
        <p:spPr>
          <a:xfrm>
            <a:off x="584791" y="223284"/>
            <a:ext cx="10994065" cy="646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0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648586" y="138223"/>
            <a:ext cx="10898372" cy="653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0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531628" y="138223"/>
            <a:ext cx="11057860" cy="66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51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414669" y="223285"/>
            <a:ext cx="11461897" cy="64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382772" y="191386"/>
            <a:ext cx="11493795" cy="642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0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511</TotalTime>
  <Words>422</Words>
  <Application>Microsoft Office PowerPoint</Application>
  <PresentationFormat>Широкоэкранный</PresentationFormat>
  <Paragraphs>29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Century Gothic</vt:lpstr>
      <vt:lpstr>Wingdings</vt:lpstr>
      <vt:lpstr>Wingdings 3</vt:lpstr>
      <vt:lpstr>Сектор</vt:lpstr>
      <vt:lpstr>Единая модель профориентации «Билет в будущее»</vt:lpstr>
      <vt:lpstr>Единая модель профориентации «Билет в будущее»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«Единая модель профориентации «Билет в будущее»</vt:lpstr>
      <vt:lpstr>Единая модель профориентации «Билет в будущее»</vt:lpstr>
      <vt:lpstr>Презентация PowerPoint</vt:lpstr>
      <vt:lpstr>Презентация PowerPoint</vt:lpstr>
      <vt:lpstr>Методический проект «Профвизит»: педагогическая онлайн-площадка ВК «ПрофНавигатор»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«Цифровая мастерская педагога»</dc:title>
  <dc:creator>user</dc:creator>
  <cp:lastModifiedBy>user</cp:lastModifiedBy>
  <cp:revision>87</cp:revision>
  <dcterms:created xsi:type="dcterms:W3CDTF">2025-01-29T11:05:49Z</dcterms:created>
  <dcterms:modified xsi:type="dcterms:W3CDTF">2025-08-27T11:17:08Z</dcterms:modified>
</cp:coreProperties>
</file>